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86" r:id="rId1"/>
  </p:sldMasterIdLst>
  <p:notesMasterIdLst>
    <p:notesMasterId r:id="rId32"/>
  </p:notesMasterIdLst>
  <p:handoutMasterIdLst>
    <p:handoutMasterId r:id="rId33"/>
  </p:handoutMasterIdLst>
  <p:sldIdLst>
    <p:sldId id="1051" r:id="rId2"/>
    <p:sldId id="1061" r:id="rId3"/>
    <p:sldId id="500" r:id="rId4"/>
    <p:sldId id="1060" r:id="rId5"/>
    <p:sldId id="1056" r:id="rId6"/>
    <p:sldId id="1062" r:id="rId7"/>
    <p:sldId id="1057" r:id="rId8"/>
    <p:sldId id="1058" r:id="rId9"/>
    <p:sldId id="1059" r:id="rId10"/>
    <p:sldId id="610" r:id="rId11"/>
    <p:sldId id="1055" r:id="rId12"/>
    <p:sldId id="1064" r:id="rId13"/>
    <p:sldId id="1065" r:id="rId14"/>
    <p:sldId id="1066" r:id="rId15"/>
    <p:sldId id="1069" r:id="rId16"/>
    <p:sldId id="1070" r:id="rId17"/>
    <p:sldId id="1068" r:id="rId18"/>
    <p:sldId id="1067" r:id="rId19"/>
    <p:sldId id="1072" r:id="rId20"/>
    <p:sldId id="1071" r:id="rId21"/>
    <p:sldId id="1073" r:id="rId22"/>
    <p:sldId id="1074" r:id="rId23"/>
    <p:sldId id="1075" r:id="rId24"/>
    <p:sldId id="1076" r:id="rId25"/>
    <p:sldId id="1077" r:id="rId26"/>
    <p:sldId id="1078" r:id="rId27"/>
    <p:sldId id="1079" r:id="rId28"/>
    <p:sldId id="1080" r:id="rId29"/>
    <p:sldId id="1083" r:id="rId30"/>
    <p:sldId id="1084" r:id="rId31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16">
          <p15:clr>
            <a:srgbClr val="A4A3A4"/>
          </p15:clr>
        </p15:guide>
        <p15:guide id="2" pos="778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96">
          <p15:clr>
            <a:srgbClr val="A4A3A4"/>
          </p15:clr>
        </p15:guide>
        <p15:guide id="2" pos="22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6316" autoAdjust="0"/>
    <p:restoredTop sz="82647" autoAdjust="0"/>
  </p:normalViewPr>
  <p:slideViewPr>
    <p:cSldViewPr snapToGrid="0" showGuides="1">
      <p:cViewPr varScale="1">
        <p:scale>
          <a:sx n="148" d="100"/>
          <a:sy n="148" d="100"/>
        </p:scale>
        <p:origin x="-880" y="-120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596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25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5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77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11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50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46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08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13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06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22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1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EFCC-FB23-CC48-AA60-FA9AB6D10943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77940-82CE-384D-858C-3F09EF289F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225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2015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</a:t>
            </a:r>
            <a:r>
              <a:rPr lang="en-US" sz="1400" b="0" dirty="0" smtClean="0">
                <a:solidFill>
                  <a:schemeClr val="bg1"/>
                </a:solidFill>
              </a:rPr>
              <a:t> 2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lh/Desktop/K1NSSBCWRTTYPileup.mp4" TargetMode="Externa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0377" y="3071901"/>
              <a:ext cx="4561397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</a:t>
              </a:r>
              <a:r>
                <a:rPr lang="en-US" sz="3000" dirty="0" smtClean="0"/>
                <a:t>University</a:t>
              </a:r>
              <a:endParaRPr lang="en-US" sz="3000" dirty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</a:t>
              </a:r>
              <a:r>
                <a:rPr lang="en-US" sz="3000" dirty="0" smtClean="0"/>
                <a:t> 2015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26185" y="1271238"/>
            <a:ext cx="4919732" cy="558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420" y="1795346"/>
            <a:ext cx="49288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0" dirty="0"/>
              <a:t>700 letters </a:t>
            </a:r>
          </a:p>
          <a:p>
            <a:pPr marL="0" indent="0">
              <a:buNone/>
            </a:pPr>
            <a:r>
              <a:rPr lang="en-US" altLang="en-US" b="0" dirty="0"/>
              <a:t>   s</a:t>
            </a:r>
            <a:r>
              <a:rPr lang="en-US" b="0" dirty="0"/>
              <a:t>ent to </a:t>
            </a:r>
            <a:r>
              <a:rPr lang="en-US" b="0" dirty="0" smtClean="0"/>
              <a:t>Congress…</a:t>
            </a:r>
            <a:endParaRPr lang="en-US" b="0" dirty="0"/>
          </a:p>
        </p:txBody>
      </p:sp>
      <p:sp>
        <p:nvSpPr>
          <p:cNvPr id="6" name="Notched Right Arrow 5"/>
          <p:cNvSpPr/>
          <p:nvPr/>
        </p:nvSpPr>
        <p:spPr>
          <a:xfrm>
            <a:off x="3069717" y="3130928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2657" y="1942548"/>
            <a:ext cx="7452499" cy="48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692" y="200722"/>
            <a:ext cx="758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KP1-5 Project </a:t>
            </a:r>
            <a:r>
              <a:rPr lang="en-US" sz="2400" dirty="0" smtClean="0"/>
              <a:t>-- timeline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166" y="1416207"/>
            <a:ext cx="8073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  </a:t>
            </a:r>
            <a:r>
              <a:rPr lang="en-US" altLang="en-US" b="0" dirty="0" smtClean="0"/>
              <a:t>Testified </a:t>
            </a:r>
            <a:r>
              <a:rPr lang="en-US" altLang="en-US" b="0" dirty="0"/>
              <a:t>at House </a:t>
            </a:r>
            <a:r>
              <a:rPr lang="en-US" altLang="en-US" b="0" dirty="0" smtClean="0"/>
              <a:t>Committee Hearing 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7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0850"/>
            <a:ext cx="9144000" cy="51371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Three years later……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Private </a:t>
            </a:r>
            <a:r>
              <a:rPr lang="en-US" altLang="en-US" sz="2800" b="0" dirty="0"/>
              <a:t>meeting arranged by Staffers---USFWS advocate was introduced.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/>
              <a:t>Meetings began at USFWS Regional level.  Lawsuit dropped.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/>
              <a:t>Application for SUP made and Desecheo approved for Radio operation at regional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/>
              <a:t>Summer 2008--Applications </a:t>
            </a:r>
            <a:r>
              <a:rPr lang="en-US" altLang="en-US" sz="2800" b="0" dirty="0" smtClean="0"/>
              <a:t>solicited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 smtClean="0"/>
              <a:t>Seven applications submitted</a:t>
            </a:r>
            <a:r>
              <a:rPr lang="en-US" altLang="en-US" sz="2800" b="0" dirty="0"/>
              <a:t>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5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1315844"/>
            <a:ext cx="9010185" cy="5542156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400" dirty="0" smtClean="0"/>
              <a:t>  </a:t>
            </a:r>
            <a:r>
              <a:rPr lang="en-US" altLang="en-US" sz="2400" b="0" dirty="0" smtClean="0"/>
              <a:t>The KP1-5 project’s</a:t>
            </a:r>
          </a:p>
          <a:p>
            <a:r>
              <a:rPr lang="en-US" altLang="en-US" sz="2400" b="0" dirty="0" smtClean="0"/>
              <a:t>     277 page proposal </a:t>
            </a:r>
          </a:p>
          <a:p>
            <a:r>
              <a:rPr lang="en-US" altLang="en-US" sz="2400" b="0" dirty="0" smtClean="0"/>
              <a:t>          was selected !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8185" y="1382752"/>
            <a:ext cx="4705815" cy="556445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278459" y="368034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.. timeline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688" y="1572322"/>
            <a:ext cx="38248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en-US" sz="3200" dirty="0"/>
              <a:t> </a:t>
            </a:r>
            <a:r>
              <a:rPr lang="en-US" altLang="en-US" sz="3200" b="0" dirty="0"/>
              <a:t>The rest is </a:t>
            </a:r>
            <a:r>
              <a:rPr lang="en-US" altLang="en-US" sz="3200" b="0" dirty="0" smtClean="0"/>
              <a:t>history….</a:t>
            </a:r>
          </a:p>
          <a:p>
            <a:pPr marL="0" indent="0"/>
            <a:endParaRPr lang="en-US" altLang="en-US" sz="3200" b="0" dirty="0" smtClean="0"/>
          </a:p>
          <a:p>
            <a:pPr marL="0" indent="0"/>
            <a:r>
              <a:rPr lang="en-US" altLang="en-US" b="0" dirty="0" smtClean="0"/>
              <a:t> </a:t>
            </a:r>
            <a:r>
              <a:rPr lang="en-US" altLang="en-US" sz="4400" dirty="0" smtClean="0"/>
              <a:t>K5D</a:t>
            </a:r>
            <a:r>
              <a:rPr lang="en-US" altLang="en-US" b="0" dirty="0" smtClean="0"/>
              <a:t> made 117,000 QSOs- </a:t>
            </a:r>
          </a:p>
          <a:p>
            <a:pPr marL="0" indent="0"/>
            <a:r>
              <a:rPr lang="en-US" altLang="en-US" b="0" dirty="0" smtClean="0"/>
              <a:t>  </a:t>
            </a:r>
          </a:p>
          <a:p>
            <a:pPr marL="0" indent="0"/>
            <a:r>
              <a:rPr lang="en-US" altLang="en-US" b="0" dirty="0" smtClean="0"/>
              <a:t>Everyone </a:t>
            </a:r>
            <a:r>
              <a:rPr lang="en-US" altLang="en-US" b="0" dirty="0"/>
              <a:t>happy !            </a:t>
            </a:r>
            <a:endParaRPr lang="en-US" b="0" dirty="0"/>
          </a:p>
        </p:txBody>
      </p:sp>
      <p:pic>
        <p:nvPicPr>
          <p:cNvPr id="5" name="Content Placeholder 4" descr="k5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70556" y="1862254"/>
            <a:ext cx="4903506" cy="335651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2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2390"/>
            <a:ext cx="9144000" cy="5497551"/>
          </a:xfrm>
        </p:spPr>
        <p:txBody>
          <a:bodyPr/>
          <a:lstStyle/>
          <a:p>
            <a:pPr marL="0" indent="0"/>
            <a:r>
              <a:rPr lang="en-US" alt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/>
              <a:t>Thought Navassa would follow soon.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/>
              <a:t>Equipment stored in Puerto Rico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/>
              <a:t>But, allies in USFWS retired or transferred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/>
              <a:t>Four years to establish new </a:t>
            </a:r>
            <a:r>
              <a:rPr lang="en-US" altLang="en-US" sz="2400" b="0" dirty="0" smtClean="0"/>
              <a:t>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Congressional involvement (subtle)</a:t>
            </a:r>
            <a:endParaRPr lang="en-US" alt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Early 2014…get acquainted meeting in Atlanta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SUP requested…SUP </a:t>
            </a:r>
            <a:r>
              <a:rPr lang="en-US" altLang="en-US" sz="2400" b="0" dirty="0"/>
              <a:t>request </a:t>
            </a:r>
            <a:r>
              <a:rPr lang="en-US" altLang="en-US" sz="2400" b="0" dirty="0" smtClean="0"/>
              <a:t>denied!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In person---appeal successful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Fall 2014-</a:t>
            </a:r>
            <a:r>
              <a:rPr lang="en-US" altLang="en-US" sz="2400" b="0" dirty="0"/>
              <a:t>-Applications solicited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   </a:t>
            </a:r>
          </a:p>
          <a:p>
            <a:pPr marL="0" indent="0"/>
            <a:r>
              <a:rPr lang="en-US" altLang="en-US" dirty="0"/>
              <a:t>    </a:t>
            </a:r>
            <a:r>
              <a:rPr lang="en-US" altLang="en-US" dirty="0" smtClean="0"/>
              <a:t>            </a:t>
            </a:r>
            <a:endParaRPr lang="en-US" altLang="en-US" dirty="0"/>
          </a:p>
          <a:p>
            <a:pPr marL="0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0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720851"/>
            <a:ext cx="3378820" cy="2918056"/>
          </a:xfrm>
        </p:spPr>
        <p:txBody>
          <a:bodyPr/>
          <a:lstStyle/>
          <a:p>
            <a:endParaRPr lang="en-US" altLang="en-US" sz="2400" dirty="0" smtClean="0"/>
          </a:p>
          <a:p>
            <a:r>
              <a:rPr lang="en-US" altLang="en-US" sz="2400" b="0" dirty="0" smtClean="0"/>
              <a:t>The </a:t>
            </a:r>
            <a:r>
              <a:rPr lang="en-US" altLang="en-US" sz="2400" b="0" dirty="0"/>
              <a:t>KP1-5 project’s</a:t>
            </a:r>
          </a:p>
          <a:p>
            <a:r>
              <a:rPr lang="en-US" altLang="en-US" sz="2400" b="0" dirty="0"/>
              <a:t>  </a:t>
            </a:r>
            <a:r>
              <a:rPr lang="en-US" altLang="en-US" sz="2400" b="0" dirty="0" smtClean="0"/>
              <a:t> 243 </a:t>
            </a:r>
            <a:r>
              <a:rPr lang="en-US" altLang="en-US" sz="2400" b="0" dirty="0"/>
              <a:t>page proposal </a:t>
            </a:r>
          </a:p>
          <a:p>
            <a:r>
              <a:rPr lang="en-US" altLang="en-US" sz="2400" b="0" dirty="0"/>
              <a:t>  </a:t>
            </a:r>
            <a:r>
              <a:rPr lang="en-US" altLang="en-US" sz="2400" b="0" dirty="0" smtClean="0"/>
              <a:t>     was </a:t>
            </a:r>
            <a:r>
              <a:rPr lang="en-US" altLang="en-US" sz="2400" b="0" dirty="0"/>
              <a:t>selected 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44174" y="1282390"/>
            <a:ext cx="4377885" cy="557560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57600" y="354608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718"/>
            <a:ext cx="4031537" cy="4449336"/>
          </a:xfrm>
        </p:spPr>
        <p:txBody>
          <a:bodyPr/>
          <a:lstStyle/>
          <a:p>
            <a:pPr marL="0" indent="0"/>
            <a:r>
              <a:rPr lang="en-US" altLang="en-US" dirty="0" smtClean="0"/>
              <a:t>   </a:t>
            </a:r>
            <a:r>
              <a:rPr lang="en-US" altLang="en-US" b="0" dirty="0" smtClean="0"/>
              <a:t>The </a:t>
            </a:r>
            <a:r>
              <a:rPr lang="en-US" altLang="en-US" b="0" dirty="0"/>
              <a:t>rest </a:t>
            </a:r>
            <a:endParaRPr lang="en-US" altLang="en-US" b="0" dirty="0" smtClean="0"/>
          </a:p>
          <a:p>
            <a:pPr marL="0" indent="0"/>
            <a:r>
              <a:rPr lang="en-US" altLang="en-US" b="0" dirty="0" smtClean="0"/>
              <a:t>  is history</a:t>
            </a:r>
            <a:r>
              <a:rPr lang="en-US" altLang="en-US" b="0" dirty="0"/>
              <a:t>….</a:t>
            </a:r>
          </a:p>
          <a:p>
            <a:pPr marL="0" indent="0"/>
            <a:r>
              <a:rPr lang="en-US" altLang="en-US" b="0" dirty="0" smtClean="0"/>
              <a:t>   </a:t>
            </a:r>
            <a:r>
              <a:rPr lang="en-US" altLang="en-US" sz="4400" dirty="0" smtClean="0"/>
              <a:t>K1N</a:t>
            </a:r>
            <a:r>
              <a:rPr lang="en-US" altLang="en-US" b="0" dirty="0" smtClean="0"/>
              <a:t> </a:t>
            </a:r>
            <a:r>
              <a:rPr lang="en-US" altLang="en-US" b="0" dirty="0"/>
              <a:t>made </a:t>
            </a:r>
            <a:endParaRPr lang="en-US" altLang="en-US" b="0" dirty="0" smtClean="0"/>
          </a:p>
          <a:p>
            <a:pPr marL="0" indent="0"/>
            <a:r>
              <a:rPr lang="en-US" altLang="en-US" b="0" dirty="0"/>
              <a:t> </a:t>
            </a:r>
            <a:r>
              <a:rPr lang="en-US" altLang="en-US" b="0" dirty="0" smtClean="0"/>
              <a:t> 140,000 </a:t>
            </a:r>
            <a:r>
              <a:rPr lang="en-US" altLang="en-US" b="0" dirty="0"/>
              <a:t>QSOs- </a:t>
            </a:r>
            <a:endParaRPr lang="en-US" altLang="en-US" b="0" dirty="0" smtClean="0"/>
          </a:p>
          <a:p>
            <a:pPr marL="0" indent="0"/>
            <a:r>
              <a:rPr lang="en-US" altLang="en-US" b="0" dirty="0"/>
              <a:t> </a:t>
            </a:r>
            <a:r>
              <a:rPr lang="en-US" altLang="en-US" b="0" dirty="0" smtClean="0"/>
              <a:t>  </a:t>
            </a:r>
          </a:p>
          <a:p>
            <a:pPr marL="0" indent="0"/>
            <a:r>
              <a:rPr lang="en-US" altLang="en-US" b="0" dirty="0"/>
              <a:t> </a:t>
            </a:r>
            <a:r>
              <a:rPr lang="en-US" altLang="en-US" b="0" dirty="0" smtClean="0"/>
              <a:t>  Everyone happy !</a:t>
            </a:r>
            <a:endParaRPr lang="en-US" altLang="en-US" b="0" dirty="0"/>
          </a:p>
          <a:p>
            <a:pPr marL="0" indent="0"/>
            <a:r>
              <a:rPr lang="en-US" altLang="en-US" dirty="0"/>
              <a:t>  </a:t>
            </a:r>
          </a:p>
          <a:p>
            <a:pPr marL="0" indent="0"/>
            <a:r>
              <a:rPr lang="en-US" alt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02566" y="1977148"/>
            <a:ext cx="5319132" cy="368767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6995"/>
            <a:ext cx="9144000" cy="5531005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en-US" sz="2800" b="0" dirty="0">
                <a:latin typeface="Calibri" panose="020F0502020204030204" pitchFamily="34" charset="0"/>
              </a:rPr>
              <a:t> </a:t>
            </a:r>
            <a:r>
              <a:rPr lang="en-US" dirty="0"/>
              <a:t>So, what did we </a:t>
            </a:r>
            <a:r>
              <a:rPr lang="en-US" dirty="0" smtClean="0"/>
              <a:t>learn?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Patience </a:t>
            </a:r>
            <a:r>
              <a:rPr lang="en-US" sz="2400" b="0" dirty="0"/>
              <a:t>is </a:t>
            </a:r>
            <a:r>
              <a:rPr lang="en-US" sz="2400" b="0" dirty="0" smtClean="0"/>
              <a:t>required---years, not months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They </a:t>
            </a:r>
            <a:r>
              <a:rPr lang="en-US" sz="2400" b="0" dirty="0"/>
              <a:t>are spring-loaded to say “NO”</a:t>
            </a:r>
            <a:endParaRPr lang="en-US" sz="2400" b="0" i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Confrontation is not the answer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An ally or advocate is essential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Understand their policies, regulations and procedures.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Meet </a:t>
            </a:r>
            <a:r>
              <a:rPr lang="en-US" sz="2400" b="0" dirty="0"/>
              <a:t>them </a:t>
            </a:r>
            <a:r>
              <a:rPr lang="en-US" sz="2400" b="0" dirty="0" smtClean="0"/>
              <a:t>face-to-face</a:t>
            </a: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Convince them you are </a:t>
            </a:r>
            <a:r>
              <a:rPr lang="en-US" sz="2400" b="0" dirty="0" smtClean="0"/>
              <a:t>professionals, </a:t>
            </a:r>
            <a:r>
              <a:rPr lang="en-US" sz="2400" b="0" dirty="0"/>
              <a:t>not amateurs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Explain what you can do to help them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No taxpayer cost involved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20" y="241455"/>
            <a:ext cx="6824663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4" y="1416206"/>
            <a:ext cx="8920976" cy="5263374"/>
          </a:xfrm>
        </p:spPr>
        <p:txBody>
          <a:bodyPr/>
          <a:lstStyle/>
          <a:p>
            <a:r>
              <a:rPr lang="en-US" b="0" dirty="0" err="1" smtClean="0"/>
              <a:t>Sooo</a:t>
            </a:r>
            <a:r>
              <a:rPr lang="en-US" b="0" dirty="0" smtClean="0"/>
              <a:t>……</a:t>
            </a:r>
          </a:p>
          <a:p>
            <a:r>
              <a:rPr lang="en-US" b="0" dirty="0"/>
              <a:t> </a:t>
            </a:r>
            <a:r>
              <a:rPr lang="en-US" b="0" dirty="0" smtClean="0"/>
              <a:t>  They agree to an operation…..</a:t>
            </a:r>
            <a:r>
              <a:rPr lang="en-US" dirty="0" smtClean="0"/>
              <a:t>NOW WHAT?</a:t>
            </a:r>
          </a:p>
          <a:p>
            <a:endParaRPr lang="en-US" b="0" dirty="0" smtClean="0"/>
          </a:p>
          <a:p>
            <a:r>
              <a:rPr lang="en-US" sz="2800" b="0" dirty="0" smtClean="0"/>
              <a:t>If they want to issue a Request For Proposal </a:t>
            </a:r>
            <a:r>
              <a:rPr lang="en-US" sz="2800" b="0" dirty="0"/>
              <a:t>(</a:t>
            </a:r>
            <a:r>
              <a:rPr lang="en-US" sz="2800" b="0" dirty="0" smtClean="0"/>
              <a:t>RFP)</a:t>
            </a:r>
          </a:p>
          <a:p>
            <a:r>
              <a:rPr lang="en-US" sz="2800" b="0" dirty="0" smtClean="0"/>
              <a:t>              </a:t>
            </a:r>
            <a:r>
              <a:rPr lang="en-US" sz="2400" b="0" dirty="0" smtClean="0"/>
              <a:t>How do you  beat your competition?  </a:t>
            </a:r>
            <a:endParaRPr lang="en-US" sz="2400" b="0" dirty="0"/>
          </a:p>
          <a:p>
            <a:r>
              <a:rPr lang="en-US" sz="2400" b="0" dirty="0" smtClean="0"/>
              <a:t>             Why should they select you/your group?</a:t>
            </a:r>
            <a:endParaRPr lang="en-US" sz="24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4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507" y="196850"/>
            <a:ext cx="6741881" cy="639491"/>
          </a:xfrm>
        </p:spPr>
        <p:txBody>
          <a:bodyPr/>
          <a:lstStyle/>
          <a:p>
            <a:r>
              <a:rPr lang="en-US" dirty="0" smtClean="0"/>
              <a:t>DX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1720850"/>
            <a:ext cx="7893979" cy="3910516"/>
          </a:xfrm>
        </p:spPr>
        <p:txBody>
          <a:bodyPr/>
          <a:lstStyle/>
          <a:p>
            <a:r>
              <a:rPr lang="en-US" dirty="0" smtClean="0"/>
              <a:t>  </a:t>
            </a:r>
          </a:p>
          <a:p>
            <a:pPr algn="ctr"/>
            <a:r>
              <a:rPr lang="en-US" sz="4400" dirty="0" smtClean="0"/>
              <a:t>Working with Governments </a:t>
            </a:r>
          </a:p>
          <a:p>
            <a:pPr algn="ctr"/>
            <a:r>
              <a:rPr lang="en-US" sz="2800" dirty="0" smtClean="0"/>
              <a:t>to</a:t>
            </a:r>
            <a:r>
              <a:rPr lang="en-US" sz="3600" dirty="0" smtClean="0"/>
              <a:t>  </a:t>
            </a:r>
          </a:p>
          <a:p>
            <a:pPr algn="ctr"/>
            <a:r>
              <a:rPr lang="en-US" sz="3600" smtClean="0"/>
              <a:t>Gain Access to </a:t>
            </a:r>
            <a:endParaRPr lang="en-US" sz="3600" dirty="0" smtClean="0"/>
          </a:p>
          <a:p>
            <a:pPr algn="ctr"/>
            <a:r>
              <a:rPr lang="en-US" sz="3600" dirty="0" smtClean="0"/>
              <a:t>Sensitive Locations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6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137424" y="-5887842"/>
            <a:ext cx="11128916" cy="1337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196850"/>
            <a:ext cx="7788275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" y="1271239"/>
            <a:ext cx="9043639" cy="5586761"/>
          </a:xfrm>
        </p:spPr>
        <p:txBody>
          <a:bodyPr/>
          <a:lstStyle/>
          <a:p>
            <a:r>
              <a:rPr lang="en-US" b="0" dirty="0" err="1" smtClean="0"/>
              <a:t>Sooo</a:t>
            </a:r>
            <a:r>
              <a:rPr lang="en-US" b="0" dirty="0" smtClean="0"/>
              <a:t>……</a:t>
            </a:r>
          </a:p>
          <a:p>
            <a:r>
              <a:rPr lang="en-US" b="0" dirty="0" smtClean="0"/>
              <a:t>       You get the nod…..</a:t>
            </a:r>
            <a:r>
              <a:rPr lang="en-US" dirty="0" smtClean="0"/>
              <a:t>NOW WHAT?</a:t>
            </a:r>
          </a:p>
          <a:p>
            <a:r>
              <a:rPr lang="en-US" sz="2800" b="0" dirty="0" smtClean="0"/>
              <a:t>If it is RARE…and it likely is….it absolutely will cost a </a:t>
            </a:r>
            <a:r>
              <a:rPr lang="en-US" sz="2800" b="0" i="1" dirty="0" smtClean="0"/>
              <a:t>lot</a:t>
            </a:r>
            <a:r>
              <a:rPr lang="en-US" sz="2800" b="0" dirty="0" smtClean="0"/>
              <a:t> of money.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They will want to go with you…and remember…”no cost to       taxpayers”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You will want a big team, for many days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Lots of gear and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Transportation will be expensive</a:t>
            </a:r>
            <a:endParaRPr lang="en-US" sz="24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20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196850"/>
            <a:ext cx="7710216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reality sets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720850"/>
            <a:ext cx="8987883" cy="5047940"/>
          </a:xfrm>
        </p:spPr>
        <p:txBody>
          <a:bodyPr/>
          <a:lstStyle/>
          <a:p>
            <a:r>
              <a:rPr lang="en-US" b="0" dirty="0" smtClean="0"/>
              <a:t>              Here are two recent examples:</a:t>
            </a:r>
          </a:p>
          <a:p>
            <a:r>
              <a:rPr lang="en-US" b="0" dirty="0" smtClean="0"/>
              <a:t>FT5ZM…</a:t>
            </a:r>
            <a:r>
              <a:rPr lang="en-US" b="0" dirty="0" smtClean="0">
                <a:solidFill>
                  <a:srgbClr val="FF0000"/>
                </a:solidFill>
              </a:rPr>
              <a:t>$465,000 </a:t>
            </a:r>
            <a:r>
              <a:rPr lang="en-US" b="0" dirty="0" smtClean="0"/>
              <a:t>(Transportation $325,000)</a:t>
            </a:r>
          </a:p>
          <a:p>
            <a:r>
              <a:rPr lang="en-US" b="0" dirty="0" smtClean="0"/>
              <a:t>K1N…….</a:t>
            </a:r>
            <a:r>
              <a:rPr lang="en-US" b="0" dirty="0" smtClean="0">
                <a:solidFill>
                  <a:srgbClr val="FF0000"/>
                </a:solidFill>
              </a:rPr>
              <a:t>$350,000 </a:t>
            </a:r>
            <a:endParaRPr lang="en-US" b="0" dirty="0" smtClean="0"/>
          </a:p>
          <a:p>
            <a:r>
              <a:rPr lang="en-US" b="0" dirty="0" smtClean="0"/>
              <a:t>           </a:t>
            </a:r>
            <a:r>
              <a:rPr lang="en-US" sz="2800" b="0" dirty="0" smtClean="0"/>
              <a:t>Transportation $197,500 + </a:t>
            </a:r>
          </a:p>
          <a:p>
            <a:r>
              <a:rPr lang="en-US" sz="2800" b="0" dirty="0" smtClean="0"/>
              <a:t>       USFWS expenses </a:t>
            </a:r>
            <a:r>
              <a:rPr lang="en-US" sz="2800" b="0" u="sng" dirty="0" smtClean="0"/>
              <a:t>$104,000</a:t>
            </a:r>
          </a:p>
          <a:p>
            <a:r>
              <a:rPr lang="en-US" sz="2800" b="0" dirty="0" smtClean="0"/>
              <a:t>                                     $300,000 up-front.</a:t>
            </a:r>
            <a:endParaRPr lang="en-US" sz="28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3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fair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367" y="1806498"/>
            <a:ext cx="7861610" cy="3824867"/>
          </a:xfrm>
        </p:spPr>
        <p:txBody>
          <a:bodyPr/>
          <a:lstStyle/>
          <a:p>
            <a:r>
              <a:rPr lang="en-US" dirty="0" smtClean="0"/>
              <a:t>Sources of DXpedition Funding: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The DXpedition team---50%</a:t>
            </a:r>
          </a:p>
          <a:p>
            <a:pPr marL="514350" indent="-514350">
              <a:buAutoNum type="arabicPeriod"/>
            </a:pPr>
            <a:r>
              <a:rPr lang="en-US" sz="2800" b="0" dirty="0" smtClean="0"/>
              <a:t>The DX Community-----50%</a:t>
            </a:r>
          </a:p>
          <a:p>
            <a:pPr marL="0" indent="0"/>
            <a:r>
              <a:rPr lang="en-US" sz="2800" b="0" dirty="0" smtClean="0"/>
              <a:t>               FAIR</a:t>
            </a:r>
            <a:r>
              <a:rPr lang="en-US" sz="2800" b="0" dirty="0"/>
              <a:t> </a:t>
            </a:r>
            <a:r>
              <a:rPr lang="en-US" sz="2800" b="0" dirty="0" smtClean="0"/>
              <a:t>?  Absolutely !     </a:t>
            </a:r>
            <a:endParaRPr lang="en-US" sz="28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0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196850"/>
            <a:ext cx="7788275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sources of 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" y="1720850"/>
            <a:ext cx="8954429" cy="4635345"/>
          </a:xfrm>
        </p:spPr>
        <p:txBody>
          <a:bodyPr/>
          <a:lstStyle/>
          <a:p>
            <a:r>
              <a:rPr lang="en-US" dirty="0" smtClean="0"/>
              <a:t>      DX Community sources of funding: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DX Foundations—NCDXF, INDEXA, various EU   DX foundations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DX Clubs worldwide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Individual DXers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err="1" smtClean="0"/>
              <a:t>QSLing</a:t>
            </a:r>
            <a:r>
              <a:rPr lang="en-US" sz="2800" b="0" dirty="0" smtClean="0"/>
              <a:t> process---Direct and OQRS</a:t>
            </a:r>
            <a:endParaRPr lang="en-US" sz="28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4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196850"/>
            <a:ext cx="7710216" cy="750888"/>
          </a:xfrm>
        </p:spPr>
        <p:txBody>
          <a:bodyPr/>
          <a:lstStyle/>
          <a:p>
            <a:r>
              <a:rPr lang="en-US" sz="3600" dirty="0" smtClean="0"/>
              <a:t>FT5ZM sources of funding </a:t>
            </a:r>
            <a:r>
              <a:rPr lang="en-US" dirty="0" smtClean="0"/>
              <a:t>-- 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71239"/>
            <a:ext cx="9144001" cy="55867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0" dirty="0" smtClean="0"/>
              <a:t>DXpedition team: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</a:t>
            </a:r>
            <a:r>
              <a:rPr lang="en-US" sz="2000" b="0" dirty="0" smtClean="0"/>
              <a:t>             $175,000 + $39,000 travel expenses                          $214,000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DX Foundations: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</a:t>
            </a:r>
            <a:r>
              <a:rPr lang="en-US" sz="2000" b="0" dirty="0" smtClean="0"/>
              <a:t>              NCDXF + INDEXA                                                        $60,500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DX Clubs worldwide                                                                     $63,000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</a:t>
            </a:r>
            <a:r>
              <a:rPr lang="en-US" sz="2000" b="0" dirty="0" smtClean="0"/>
              <a:t>               (</a:t>
            </a:r>
            <a:r>
              <a:rPr lang="en-US" sz="1800" b="0" dirty="0" smtClean="0"/>
              <a:t>NA=65%, EU=17%, AS= 4%)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Individual DXers                                                                         $101,000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</a:t>
            </a:r>
            <a:r>
              <a:rPr lang="en-US" sz="2000" b="0" dirty="0" smtClean="0"/>
              <a:t>               (</a:t>
            </a:r>
            <a:r>
              <a:rPr lang="en-US" sz="1800" b="0" dirty="0" smtClean="0"/>
              <a:t>NA=55%, EU=25%, AS=12%)</a:t>
            </a:r>
          </a:p>
          <a:p>
            <a:pPr>
              <a:lnSpc>
                <a:spcPct val="100000"/>
              </a:lnSpc>
            </a:pPr>
            <a:r>
              <a:rPr lang="en-US" sz="2000" b="0" dirty="0" err="1" smtClean="0"/>
              <a:t>QSLing</a:t>
            </a:r>
            <a:r>
              <a:rPr lang="en-US" sz="2000" b="0" dirty="0" smtClean="0"/>
              <a:t>  (net of expenses)                                                            </a:t>
            </a:r>
            <a:r>
              <a:rPr lang="en-US" sz="2000" b="0" u="sng" dirty="0" smtClean="0"/>
              <a:t>$65,000</a:t>
            </a:r>
          </a:p>
          <a:p>
            <a:pPr>
              <a:lnSpc>
                <a:spcPct val="100000"/>
              </a:lnSpc>
            </a:pPr>
            <a:endParaRPr lang="en-US" sz="2000" b="0" u="sng" dirty="0" smtClean="0"/>
          </a:p>
          <a:p>
            <a:pPr>
              <a:lnSpc>
                <a:spcPct val="100000"/>
              </a:lnSpc>
            </a:pPr>
            <a:r>
              <a:rPr lang="en-US" sz="2400" b="0" dirty="0" smtClean="0"/>
              <a:t>TOTAL INCOME                                                      </a:t>
            </a:r>
            <a:r>
              <a:rPr lang="en-US" sz="2400" b="0" dirty="0" smtClean="0">
                <a:solidFill>
                  <a:srgbClr val="0070C0"/>
                </a:solidFill>
              </a:rPr>
              <a:t>$503,500</a:t>
            </a:r>
            <a:endParaRPr lang="en-US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2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FT5ZM bottom line </a:t>
            </a:r>
            <a:r>
              <a:rPr lang="en-US" dirty="0" smtClean="0"/>
              <a:t>-- 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6996"/>
            <a:ext cx="9144000" cy="5531004"/>
          </a:xfrm>
        </p:spPr>
        <p:txBody>
          <a:bodyPr/>
          <a:lstStyle/>
          <a:p>
            <a:r>
              <a:rPr lang="en-US" sz="2800" dirty="0" smtClean="0"/>
              <a:t>  </a:t>
            </a:r>
          </a:p>
          <a:p>
            <a:r>
              <a:rPr lang="en-US" sz="2400" dirty="0" smtClean="0"/>
              <a:t>                </a:t>
            </a:r>
            <a:r>
              <a:rPr lang="en-US" sz="2400" b="0" dirty="0" smtClean="0"/>
              <a:t>  DXpedition Income (all sources)    </a:t>
            </a:r>
            <a:r>
              <a:rPr lang="en-US" sz="2400" b="0" dirty="0" smtClean="0">
                <a:solidFill>
                  <a:srgbClr val="0070C0"/>
                </a:solidFill>
              </a:rPr>
              <a:t> $503,500</a:t>
            </a:r>
          </a:p>
          <a:p>
            <a:r>
              <a:rPr lang="en-US" sz="2400" b="0" dirty="0" smtClean="0"/>
              <a:t>                  DXpedition Expenses                      </a:t>
            </a:r>
            <a:r>
              <a:rPr lang="en-US" sz="2400" b="0" u="sng" dirty="0" smtClean="0">
                <a:solidFill>
                  <a:srgbClr val="FF0000"/>
                </a:solidFill>
              </a:rPr>
              <a:t>$459,000</a:t>
            </a:r>
            <a:endParaRPr lang="en-US" sz="2400" b="0" u="sng" dirty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400" b="0" dirty="0" smtClean="0">
                <a:solidFill>
                  <a:srgbClr val="0070C0"/>
                </a:solidFill>
              </a:rPr>
              <a:t>surplus                                          $44,500</a:t>
            </a:r>
          </a:p>
          <a:p>
            <a:endParaRPr lang="en-US" sz="2400" b="0" dirty="0" smtClean="0">
              <a:solidFill>
                <a:srgbClr val="0070C0"/>
              </a:solidFill>
            </a:endParaRPr>
          </a:p>
          <a:p>
            <a:r>
              <a:rPr lang="en-US" sz="2400" b="0" dirty="0" smtClean="0"/>
              <a:t>                                   Disposition of </a:t>
            </a:r>
            <a:r>
              <a:rPr lang="en-US" sz="2400" b="0" dirty="0" smtClean="0">
                <a:solidFill>
                  <a:srgbClr val="0070C0"/>
                </a:solidFill>
              </a:rPr>
              <a:t>surplus</a:t>
            </a:r>
          </a:p>
          <a:p>
            <a:endParaRPr lang="en-US" sz="2400" b="0" dirty="0" smtClean="0">
              <a:solidFill>
                <a:srgbClr val="0070C0"/>
              </a:solidFill>
            </a:endParaRPr>
          </a:p>
          <a:p>
            <a:r>
              <a:rPr lang="en-US" sz="2400" b="0" dirty="0" smtClean="0"/>
              <a:t>        Refund to NCDXF and INDEXA and GDXF              </a:t>
            </a:r>
            <a:r>
              <a:rPr lang="en-US" sz="2400" b="0" dirty="0" smtClean="0">
                <a:solidFill>
                  <a:srgbClr val="FF0000"/>
                </a:solidFill>
              </a:rPr>
              <a:t>$9,500</a:t>
            </a:r>
          </a:p>
          <a:p>
            <a:r>
              <a:rPr lang="en-US" sz="2400" b="0" dirty="0" smtClean="0"/>
              <a:t>         Refund to DXpedition team members                     </a:t>
            </a:r>
            <a:r>
              <a:rPr lang="en-US" sz="2400" b="0" u="sng" dirty="0" smtClean="0">
                <a:solidFill>
                  <a:srgbClr val="FF0000"/>
                </a:solidFill>
              </a:rPr>
              <a:t>$35,000</a:t>
            </a:r>
          </a:p>
          <a:p>
            <a:r>
              <a:rPr lang="en-US" sz="2400" b="0" dirty="0" smtClean="0">
                <a:solidFill>
                  <a:srgbClr val="FF0000"/>
                </a:solidFill>
              </a:rPr>
              <a:t>                   Balance                                                             </a:t>
            </a:r>
            <a:r>
              <a:rPr lang="en-US" sz="2400" b="0" dirty="0" smtClean="0"/>
              <a:t>$0.00</a:t>
            </a:r>
            <a:endParaRPr lang="en-US" sz="24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9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Conclusion </a:t>
            </a:r>
            <a:r>
              <a:rPr lang="en-US" dirty="0" smtClean="0"/>
              <a:t>--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0450"/>
            <a:ext cx="9144000" cy="5497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    </a:t>
            </a:r>
            <a:r>
              <a:rPr lang="en-US" sz="2400" b="0" dirty="0" smtClean="0"/>
              <a:t>Thousands of man-hours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    Many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    Tremendous 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    Hundreds of thousands of dollars  (much of it yours!)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YOU SURE YOU WANT TO DO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60089"/>
            <a:ext cx="8954429" cy="2397510"/>
          </a:xfrm>
        </p:spPr>
        <p:txBody>
          <a:bodyPr/>
          <a:lstStyle/>
          <a:p>
            <a:r>
              <a:rPr lang="en-US" dirty="0" smtClean="0"/>
              <a:t>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I CERTAINLY HOPE SO !</a:t>
            </a:r>
            <a:endParaRPr lang="en-US" dirty="0"/>
          </a:p>
        </p:txBody>
      </p:sp>
      <p:pic>
        <p:nvPicPr>
          <p:cNvPr id="1026" name="Picture 2" descr="C:\Users\Bob Allphin\AppData\Local\Microsoft\Windows\Temporary Internet Files\Content.IE5\ICC4QOLT\smiley_face-face_smile-free-Smiley_Fa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215" y="2520174"/>
            <a:ext cx="2765502" cy="276550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9717" y="5397188"/>
            <a:ext cx="288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73,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000" dirty="0" smtClean="0"/>
              <a:t>de</a:t>
            </a:r>
            <a:r>
              <a:rPr lang="en-US" sz="2400" dirty="0" smtClean="0"/>
              <a:t> K4UEE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9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K1NSSBCWRTTYPileup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4134" y="1720850"/>
            <a:ext cx="5933281" cy="3571875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4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768085" cy="555730"/>
          </a:xfrm>
        </p:spPr>
        <p:txBody>
          <a:bodyPr/>
          <a:lstStyle/>
          <a:p>
            <a:r>
              <a:rPr lang="en-US" dirty="0" smtClean="0"/>
              <a:t>Bob Allphin K4UEE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920" y="1406215"/>
            <a:ext cx="54660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First licensed in 1958 at age 14, hooked on DX since the first day.  (it is MAGIC !)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Top of </a:t>
            </a:r>
            <a:r>
              <a:rPr lang="en-US" sz="2000" b="0" dirty="0"/>
              <a:t>the Honor Roll, 5BWAZ, </a:t>
            </a:r>
            <a:r>
              <a:rPr lang="en-US" sz="2000" b="0" dirty="0" smtClean="0"/>
              <a:t>9BDXCC, CQ DX Hall of Fame, former Chairman of DXAC, Chairman of INDEXA.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60+ DXpeditions overall---</a:t>
            </a:r>
          </a:p>
          <a:p>
            <a:r>
              <a:rPr lang="en-US" sz="2000" b="0" dirty="0" smtClean="0"/>
              <a:t>         Activated 11 of the “top 10” most wanted  </a:t>
            </a:r>
          </a:p>
          <a:p>
            <a:r>
              <a:rPr lang="en-US" sz="2000" b="0" dirty="0" smtClean="0"/>
              <a:t>           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      </a:t>
            </a:r>
            <a:r>
              <a:rPr lang="en-US" sz="2000" b="0" u="sng" dirty="0" smtClean="0"/>
              <a:t>World record </a:t>
            </a:r>
            <a:r>
              <a:rPr lang="en-US" sz="2000" b="0" dirty="0" smtClean="0"/>
              <a:t>number of QSOs from non-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       hotel, non fly-in DXpedition (HKØNA)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.</a:t>
            </a:r>
          </a:p>
          <a:p>
            <a:r>
              <a:rPr lang="en-US" sz="2000" b="0" dirty="0" smtClean="0"/>
              <a:t>            Ten “DXpedition of the Year” awards.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  </a:t>
            </a:r>
          </a:p>
          <a:p>
            <a:r>
              <a:rPr lang="en-US" sz="2000" b="0" dirty="0" smtClean="0"/>
              <a:t>          A founder of the KP1-5 Project in 2002</a:t>
            </a:r>
          </a:p>
          <a:p>
            <a:r>
              <a:rPr lang="en-US" sz="2000" b="0" dirty="0" smtClean="0"/>
              <a:t> </a:t>
            </a:r>
          </a:p>
          <a:p>
            <a:endParaRPr lang="en-US" sz="2000" b="0" dirty="0" smtClean="0"/>
          </a:p>
          <a:p>
            <a:endParaRPr lang="en-US" sz="2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8712" y="1406214"/>
            <a:ext cx="2910468" cy="266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280" y="4282307"/>
            <a:ext cx="4282819" cy="246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473" y="367990"/>
            <a:ext cx="73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Bob Allphin K4UEE----Today!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7492" y="1574674"/>
            <a:ext cx="7616283" cy="50576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695"/>
            <a:ext cx="9144000" cy="67501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Created </a:t>
            </a:r>
            <a:r>
              <a:rPr lang="en-US" altLang="en-US" sz="2400" b="0" dirty="0"/>
              <a:t>in 2002 specifically to attempt to gain SUPs for Desecheo and Navassa</a:t>
            </a:r>
            <a:r>
              <a:rPr lang="en-US" altLang="en-US" sz="2400" b="0" dirty="0" smtClean="0"/>
              <a:t>. (501c7)</a:t>
            </a:r>
            <a:endParaRPr lang="en-US" alt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Consolidated </a:t>
            </a:r>
            <a:r>
              <a:rPr lang="en-US" altLang="en-US" sz="2400" b="0" dirty="0"/>
              <a:t>the efforts of several competing </a:t>
            </a:r>
            <a:r>
              <a:rPr lang="en-US" altLang="en-US" sz="2400" b="0" dirty="0" smtClean="0"/>
              <a:t>groups…..one </a:t>
            </a:r>
            <a:r>
              <a:rPr lang="en-US" altLang="en-US" sz="2400" b="0" dirty="0"/>
              <a:t>had a </a:t>
            </a:r>
            <a:r>
              <a:rPr lang="en-US" altLang="en-US" sz="2400" b="0" dirty="0" smtClean="0"/>
              <a:t>lawsuit (administrative appeal) filed.</a:t>
            </a:r>
          </a:p>
          <a:p>
            <a:pPr marL="0" indent="0"/>
            <a:r>
              <a:rPr lang="en-US" altLang="en-US" sz="2000" dirty="0"/>
              <a:t> </a:t>
            </a:r>
            <a:r>
              <a:rPr lang="en-US" altLang="en-US" sz="2000" dirty="0" smtClean="0"/>
              <a:t>       </a:t>
            </a:r>
          </a:p>
          <a:p>
            <a:pPr marL="0" indent="0"/>
            <a:r>
              <a:rPr lang="en-US" altLang="en-US" sz="2000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346847"/>
              </p:ext>
            </p:extLst>
          </p:nvPr>
        </p:nvGraphicFramePr>
        <p:xfrm>
          <a:off x="63053" y="4796512"/>
          <a:ext cx="9144000" cy="230830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08303">
                <a:tc>
                  <a:txBody>
                    <a:bodyPr/>
                    <a:lstStyle/>
                    <a:p>
                      <a:pPr marL="0" indent="0"/>
                      <a:r>
                        <a:rPr lang="en-US" altLang="en-US" sz="1800" dirty="0" smtClean="0"/>
                        <a:t>   (Seven Founders:  KØJUH, K4RT, K4UEE,</a:t>
                      </a:r>
                      <a:r>
                        <a:rPr lang="en-US" altLang="en-US" sz="1800" baseline="0" dirty="0" smtClean="0"/>
                        <a:t> </a:t>
                      </a:r>
                      <a:r>
                        <a:rPr lang="en-US" altLang="en-US" sz="1800" dirty="0" smtClean="0"/>
                        <a:t>NA5U, WØGJ, WØNB, and W8OI)</a:t>
                      </a:r>
                    </a:p>
                    <a:p>
                      <a:pPr algn="ctr"/>
                      <a:r>
                        <a:rPr lang="en-US" sz="2000" b="1" u="sng" dirty="0" smtClean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k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9717" y="3444741"/>
            <a:ext cx="6564623" cy="165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5725" y="196850"/>
            <a:ext cx="7788275" cy="750888"/>
          </a:xfrm>
        </p:spPr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the beginning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0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KP1-5 </a:t>
            </a:r>
            <a:r>
              <a:rPr lang="en-US" sz="3600" dirty="0" smtClean="0"/>
              <a:t>Project </a:t>
            </a:r>
            <a:r>
              <a:rPr lang="en-US" dirty="0" smtClean="0"/>
              <a:t>--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0850"/>
            <a:ext cx="9143999" cy="5137150"/>
          </a:xfrm>
        </p:spPr>
        <p:txBody>
          <a:bodyPr/>
          <a:lstStyle/>
          <a:p>
            <a:pPr algn="ctr"/>
            <a:r>
              <a:rPr lang="en-US" sz="2400" b="0" u="sng" dirty="0"/>
              <a:t>Mission </a:t>
            </a:r>
            <a:r>
              <a:rPr lang="en-US" sz="2400" b="0" u="sng" dirty="0" smtClean="0"/>
              <a:t>Statement</a:t>
            </a:r>
          </a:p>
          <a:p>
            <a:pPr algn="ctr"/>
            <a:endParaRPr lang="en-US" sz="2400" b="0" i="1" dirty="0" smtClean="0"/>
          </a:p>
          <a:p>
            <a:pPr algn="ctr"/>
            <a:r>
              <a:rPr lang="en-US" sz="2400" b="0" i="1" dirty="0" smtClean="0"/>
              <a:t>The </a:t>
            </a:r>
            <a:r>
              <a:rPr lang="en-US" sz="2400" b="0" i="1" dirty="0"/>
              <a:t>purpose of the KP1-5 Project is to work closely with the U.S. Fish and Wildlife Service to allow periodic access to Desecheo and Navassa islands for Amateur Radio </a:t>
            </a:r>
            <a:r>
              <a:rPr lang="en-US" sz="2400" b="0" i="1" dirty="0" smtClean="0"/>
              <a:t>operations.</a:t>
            </a:r>
          </a:p>
          <a:p>
            <a:pPr algn="ctr"/>
            <a:r>
              <a:rPr lang="en-US" sz="2400" b="0" i="1" dirty="0" smtClean="0"/>
              <a:t>The </a:t>
            </a:r>
            <a:r>
              <a:rPr lang="en-US" sz="2400" b="0" i="1" dirty="0"/>
              <a:t>KP1-5 Project is dedicated to a long term </a:t>
            </a:r>
            <a:r>
              <a:rPr lang="en-US" sz="2400" b="0" i="1" dirty="0" smtClean="0"/>
              <a:t>partnership </a:t>
            </a:r>
            <a:r>
              <a:rPr lang="en-US" sz="2400" b="0" i="1" dirty="0"/>
              <a:t>that benefits </a:t>
            </a:r>
            <a:r>
              <a:rPr lang="en-US" sz="2400" b="0" i="1" dirty="0" smtClean="0"/>
              <a:t>the U.S</a:t>
            </a:r>
            <a:r>
              <a:rPr lang="en-US" sz="2400" b="0" i="1" dirty="0"/>
              <a:t>. Fish and Wildlife Service and Amateur Radio operators worldwide.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6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4" y="1494263"/>
            <a:ext cx="8720254" cy="52076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Garry, W8OI contacted Congressman Rahall, Chairman </a:t>
            </a:r>
            <a:r>
              <a:rPr lang="en-US" altLang="en-US" sz="2400" b="0" dirty="0"/>
              <a:t>of House Resources Committee</a:t>
            </a:r>
            <a:r>
              <a:rPr lang="en-US" altLang="en-US" sz="2400" b="0" dirty="0" smtClean="0"/>
              <a:t>…he reacts favorably and offers his help!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His committee has oversight </a:t>
            </a:r>
            <a:r>
              <a:rPr lang="en-US" altLang="en-US" sz="2400" b="0" dirty="0"/>
              <a:t>of USFWS. </a:t>
            </a:r>
            <a:r>
              <a:rPr lang="en-US" altLang="en-US" sz="2400" b="0" dirty="0" smtClean="0"/>
              <a:t>We </a:t>
            </a:r>
            <a:r>
              <a:rPr lang="en-US" altLang="en-US" sz="2400" b="0" dirty="0"/>
              <a:t>briefed his </a:t>
            </a:r>
            <a:r>
              <a:rPr lang="en-US" altLang="en-US" sz="2400" b="0" dirty="0" smtClean="0"/>
              <a:t>staff … they became allies and offer to help!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Chairman Rahall and Congressman Pombo introduce legislation….HR 1183</a:t>
            </a:r>
            <a:endParaRPr lang="en-US" sz="2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-- </a:t>
            </a:r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1" y="1148575"/>
            <a:ext cx="9032489" cy="5709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HR 1183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b="0" dirty="0" smtClean="0"/>
              <a:t>          introduced</a:t>
            </a:r>
            <a:endParaRPr lang="en-US" altLang="en-US" b="0" dirty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52825" y="1304693"/>
            <a:ext cx="5591175" cy="5553307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3455800" y="2576628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</a:t>
            </a:r>
            <a:r>
              <a:rPr lang="en-US" sz="3600" dirty="0"/>
              <a:t>5</a:t>
            </a:r>
            <a:r>
              <a:rPr lang="en-US" sz="3600" dirty="0" smtClean="0"/>
              <a:t> Project</a:t>
            </a:r>
            <a:r>
              <a:rPr lang="en-US" sz="4800" dirty="0"/>
              <a:t> </a:t>
            </a:r>
            <a:r>
              <a:rPr lang="en-US" dirty="0" smtClean="0"/>
              <a:t>-- </a:t>
            </a:r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6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1076325"/>
            <a:ext cx="9021337" cy="5781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400" b="0" dirty="0" smtClean="0"/>
              <a:t>KP1-5 Project booth </a:t>
            </a:r>
            <a:r>
              <a:rPr lang="en-US" altLang="en-US" sz="2400" b="0" dirty="0"/>
              <a:t>at Dayton </a:t>
            </a:r>
            <a:r>
              <a:rPr lang="en-US" altLang="en-US" sz="2400" b="0" dirty="0" err="1" smtClean="0"/>
              <a:t>HamVention</a:t>
            </a:r>
            <a:r>
              <a:rPr lang="en-US" altLang="en-US" sz="2400" b="0" dirty="0" smtClean="0"/>
              <a:t> 2005---</a:t>
            </a:r>
          </a:p>
          <a:p>
            <a:pPr marL="0" indent="0">
              <a:buNone/>
            </a:pPr>
            <a:r>
              <a:rPr lang="en-US" altLang="en-US" sz="2400" b="0" dirty="0" smtClean="0"/>
              <a:t>initiated </a:t>
            </a:r>
            <a:r>
              <a:rPr lang="en-US" altLang="en-US" sz="2400" b="0" dirty="0"/>
              <a:t>congressional letter writing </a:t>
            </a:r>
            <a:r>
              <a:rPr lang="en-US" altLang="en-US" sz="2400" b="0" dirty="0" smtClean="0"/>
              <a:t>campaign in support </a:t>
            </a:r>
          </a:p>
          <a:p>
            <a:pPr marL="0" indent="0">
              <a:buNone/>
            </a:pPr>
            <a:r>
              <a:rPr lang="en-US" altLang="en-US" sz="2400" b="0" dirty="0" smtClean="0"/>
              <a:t>of….</a:t>
            </a:r>
            <a:r>
              <a:rPr lang="en-US" altLang="en-US" dirty="0" smtClean="0"/>
              <a:t>HR 1183 </a:t>
            </a:r>
            <a:r>
              <a:rPr lang="en-US" altLang="en-US" sz="2400" b="0" dirty="0" smtClean="0"/>
              <a:t>!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6653" y="2877014"/>
            <a:ext cx="5910145" cy="38592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KP1-5 Project </a:t>
            </a:r>
            <a:r>
              <a:rPr lang="en-US" dirty="0" smtClean="0"/>
              <a:t>-- timeline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438508" y="371636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22288</TotalTime>
  <Words>1196</Words>
  <Application>Microsoft Macintosh PowerPoint</Application>
  <PresentationFormat>On-screen Show (4:3)</PresentationFormat>
  <Paragraphs>206</Paragraphs>
  <Slides>30</Slides>
  <Notes>9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DXU Template</vt:lpstr>
      <vt:lpstr>Slide 1</vt:lpstr>
      <vt:lpstr>DX University </vt:lpstr>
      <vt:lpstr>Bob Allphin K4UEE</vt:lpstr>
      <vt:lpstr>Slide 4</vt:lpstr>
      <vt:lpstr>The KP1-5 Project -- the beginning</vt:lpstr>
      <vt:lpstr>The KP1-5 Project -- purpose</vt:lpstr>
      <vt:lpstr>The KP1-5 Project -- timeline</vt:lpstr>
      <vt:lpstr>The KP1-5 Project -- timeline</vt:lpstr>
      <vt:lpstr>The KP1-5 Project -- timeline</vt:lpstr>
      <vt:lpstr>The KP1-5 Project -- timeline</vt:lpstr>
      <vt:lpstr>Slide 11</vt:lpstr>
      <vt:lpstr>The KP1-5 Project -- timeline</vt:lpstr>
      <vt:lpstr>The KP1-5 Project -- timeline</vt:lpstr>
      <vt:lpstr>The KP1-5 Project .. timeline</vt:lpstr>
      <vt:lpstr>The KP1-5 Project -- timeline</vt:lpstr>
      <vt:lpstr>The KP1-5 Project -- timeline</vt:lpstr>
      <vt:lpstr>The KP1-5 Project -- timeline</vt:lpstr>
      <vt:lpstr>The KP1-5 Project -- results?</vt:lpstr>
      <vt:lpstr>The KP1-5 Project -- now what?</vt:lpstr>
      <vt:lpstr>Slide 20</vt:lpstr>
      <vt:lpstr>The KP1-5 Project -- now what?</vt:lpstr>
      <vt:lpstr>The KP1-5 Project -- reality sets in</vt:lpstr>
      <vt:lpstr>The KP1-5 Project -- fair ??</vt:lpstr>
      <vt:lpstr>The KP1-5 Project -- sources of $$$</vt:lpstr>
      <vt:lpstr>FT5ZM sources of funding -- $$$</vt:lpstr>
      <vt:lpstr>FT5ZM bottom line -- $$$</vt:lpstr>
      <vt:lpstr>In Conclusion -- ???</vt:lpstr>
      <vt:lpstr>In Conclusion</vt:lpstr>
      <vt:lpstr>Slide 29</vt:lpstr>
      <vt:lpstr>Slide 30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Darryl Hazelgren</cp:lastModifiedBy>
  <cp:revision>700</cp:revision>
  <cp:lastPrinted>2012-03-23T22:12:51Z</cp:lastPrinted>
  <dcterms:created xsi:type="dcterms:W3CDTF">2015-04-14T18:51:15Z</dcterms:created>
  <dcterms:modified xsi:type="dcterms:W3CDTF">2015-04-14T18:51:58Z</dcterms:modified>
</cp:coreProperties>
</file>